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8" r:id="rId2"/>
    <p:sldId id="284" r:id="rId3"/>
    <p:sldId id="285" r:id="rId4"/>
    <p:sldId id="286" r:id="rId5"/>
    <p:sldId id="297" r:id="rId6"/>
    <p:sldId id="300" r:id="rId7"/>
    <p:sldId id="283" r:id="rId8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179" userDrawn="1">
          <p15:clr>
            <a:srgbClr val="A4A3A4"/>
          </p15:clr>
        </p15:guide>
        <p15:guide id="4" orient="horz" pos="2936" userDrawn="1">
          <p15:clr>
            <a:srgbClr val="A4A3A4"/>
          </p15:clr>
        </p15:guide>
        <p15:guide id="5" orient="horz" pos="809" userDrawn="1">
          <p15:clr>
            <a:srgbClr val="A4A3A4"/>
          </p15:clr>
        </p15:guide>
        <p15:guide id="6" orient="horz" pos="520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8A857E"/>
    <a:srgbClr val="4D2938"/>
    <a:srgbClr val="C9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5846"/>
  </p:normalViewPr>
  <p:slideViewPr>
    <p:cSldViewPr>
      <p:cViewPr varScale="1">
        <p:scale>
          <a:sx n="202" d="100"/>
          <a:sy n="202" d="100"/>
        </p:scale>
        <p:origin x="176" y="424"/>
      </p:cViewPr>
      <p:guideLst>
        <p:guide orient="horz" pos="146"/>
        <p:guide orient="horz" pos="1620"/>
        <p:guide orient="horz" pos="179"/>
        <p:guide orient="horz" pos="2936"/>
        <p:guide orient="horz" pos="809"/>
        <p:guide orient="horz" pos="520"/>
        <p:guide pos="5556"/>
        <p:guide pos="2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1/17/25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AFBEA-4570-8AF2-3FB8-E344A7E7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7FF87-CABB-F0C0-EC41-C8367B787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2B37A-BCD9-AC5D-853E-32F46312D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8AFBA-DED3-8900-7C8B-0B1556350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72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5715" y="1491630"/>
            <a:ext cx="3951513" cy="1296144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(Cover option 1)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903" y="3147814"/>
            <a:ext cx="3951513" cy="1224136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96164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0001"/>
            <a:ext cx="8135322" cy="3291990"/>
          </a:xfrm>
        </p:spPr>
        <p:txBody>
          <a:bodyPr/>
          <a:lstStyle>
            <a:lvl1pPr marL="342900" indent="-342900">
              <a:buClr>
                <a:srgbClr val="14CEF5"/>
              </a:buClr>
              <a:buFont typeface="Wingdings" pitchFamily="2" charset="2"/>
              <a:buChar char="§"/>
              <a:defRPr/>
            </a:lvl1pPr>
            <a:lvl2pPr marL="523873" indent="-342900">
              <a:buClr>
                <a:srgbClr val="14CEF5"/>
              </a:buClr>
              <a:buFont typeface="Wingdings" pitchFamily="2" charset="2"/>
              <a:buChar char="§"/>
              <a:defRPr/>
            </a:lvl2pPr>
            <a:lvl3pPr marL="538158" indent="-188911">
              <a:buClr>
                <a:srgbClr val="14CEF5"/>
              </a:buClr>
              <a:buFont typeface="Wingdings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1F0D6-76E2-826C-A0FA-FA6540F7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1200"/>
            <a:ext cx="8135322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6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3F89-8022-E9D3-767F-DC957AC4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1200"/>
            <a:ext cx="8207330" cy="83641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1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923678"/>
            <a:ext cx="7704856" cy="2016224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559" y="4155926"/>
            <a:ext cx="6021925" cy="417546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138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B5F-20D4-351D-6F7A-5CEBA597B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737" y="411510"/>
            <a:ext cx="6498534" cy="1296144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2A3-54E7-95D3-974E-819A1F0BA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5737" y="1851670"/>
            <a:ext cx="6480719" cy="2880320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666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1719" y="1440000"/>
            <a:ext cx="5184577" cy="2988332"/>
          </a:xfrm>
        </p:spPr>
        <p:txBody>
          <a:bodyPr/>
          <a:lstStyle>
            <a:lvl1pPr marL="179386" indent="-179386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347659" indent="-166686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538158" indent="-188911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12380-3E9E-6512-0E0B-5CF4C1EAA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282" y="512464"/>
            <a:ext cx="5183014" cy="619126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1200"/>
            <a:ext cx="8279338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0000"/>
            <a:ext cx="8279338" cy="3291990"/>
          </a:xfrm>
        </p:spPr>
        <p:txBody>
          <a:bodyPr/>
          <a:lstStyle>
            <a:lvl1pPr marL="179386" indent="-179386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6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DDCA5-AC37-4CC2-6FFF-BF2075029F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900" y="1440000"/>
            <a:ext cx="3880084" cy="4471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05BE-9799-69FA-1782-61B9BEEA43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7900" y="1995686"/>
            <a:ext cx="3880084" cy="2736304"/>
          </a:xfrm>
        </p:spPr>
        <p:txBody>
          <a:bodyPr/>
          <a:lstStyle>
            <a:lvl1pPr marL="179386" indent="-179386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2FEE6-5429-F0E9-441C-6124EF7A39E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0870" y="1440000"/>
            <a:ext cx="3880084" cy="4471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33189-9633-5917-BDBC-16C98FB067C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0870" y="1995686"/>
            <a:ext cx="3880084" cy="2736304"/>
          </a:xfrm>
        </p:spPr>
        <p:txBody>
          <a:bodyPr/>
          <a:lstStyle>
            <a:lvl1pPr marL="179386" indent="-179386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14CEF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69F304-040E-02EF-67C7-78BFE860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0619"/>
            <a:ext cx="8136903" cy="8208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5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40000"/>
            <a:ext cx="3816424" cy="3291990"/>
          </a:xfrm>
        </p:spPr>
        <p:txBody>
          <a:bodyPr/>
          <a:lstStyle>
            <a:lvl1pPr marL="179386" indent="-179386">
              <a:buClr>
                <a:srgbClr val="14CEF5"/>
              </a:buClr>
              <a:buFont typeface="Wingdings" panose="05000000000000000000" pitchFamily="2" charset="2"/>
              <a:buChar char="§"/>
              <a:defRPr sz="2400"/>
            </a:lvl1pPr>
            <a:lvl2pPr marL="347659" indent="-166686">
              <a:buClr>
                <a:srgbClr val="14CEF5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14CEF5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40000"/>
            <a:ext cx="4030982" cy="3291990"/>
          </a:xfrm>
        </p:spPr>
        <p:txBody>
          <a:bodyPr/>
          <a:lstStyle>
            <a:lvl1pPr marL="342900" indent="-342900">
              <a:buClr>
                <a:srgbClr val="14CEF5"/>
              </a:buClr>
              <a:buFont typeface="Wingdings" panose="05000000000000000000" pitchFamily="2" charset="2"/>
              <a:buChar char="§"/>
              <a:defRPr sz="2400"/>
            </a:lvl1pPr>
            <a:lvl2pPr marL="523873" indent="-342900">
              <a:buClr>
                <a:srgbClr val="14CEF5"/>
              </a:buClr>
              <a:buFont typeface="Wingdings" panose="05000000000000000000" pitchFamily="2" charset="2"/>
              <a:buChar char="§"/>
              <a:defRPr sz="2200"/>
            </a:lvl2pPr>
            <a:lvl3pPr marL="692147" indent="-342900">
              <a:buClr>
                <a:srgbClr val="14CEF5"/>
              </a:buClr>
              <a:buFont typeface="Wingdings" panose="05000000000000000000" pitchFamily="2" charset="2"/>
              <a:buChar char="§"/>
              <a:defRPr sz="2000"/>
            </a:lvl3pPr>
            <a:lvl4pPr marL="825494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1000118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511200"/>
            <a:ext cx="8136950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6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498" y="1440000"/>
            <a:ext cx="3744462" cy="3291990"/>
          </a:xfrm>
        </p:spPr>
        <p:txBody>
          <a:bodyPr/>
          <a:lstStyle>
            <a:lvl1pPr marL="179386" indent="-179386">
              <a:buClr>
                <a:srgbClr val="14CEF5"/>
              </a:buClr>
              <a:buFont typeface="Wingdings" panose="05000000000000000000" pitchFamily="2" charset="2"/>
              <a:buChar char="§"/>
              <a:defRPr sz="2400"/>
            </a:lvl1pPr>
            <a:lvl2pPr marL="347659" indent="-166686">
              <a:buClr>
                <a:srgbClr val="14CEF5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14CEF5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Font typeface="Wingdings" panose="05000000000000000000" pitchFamily="2" charset="2"/>
              <a:buChar char="§"/>
              <a:defRPr sz="1800"/>
            </a:lvl4pPr>
            <a:lvl5pPr marL="898516" indent="-184148">
              <a:buSzPct val="131000"/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1440000"/>
            <a:ext cx="4104502" cy="3291990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11200"/>
            <a:ext cx="8208958" cy="83641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2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19822"/>
            <a:ext cx="8136904" cy="425054"/>
          </a:xfrm>
        </p:spPr>
        <p:txBody>
          <a:bodyPr anchor="b"/>
          <a:lstStyle>
            <a:lvl1pPr algn="l">
              <a:defRPr sz="2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511200"/>
            <a:ext cx="8136904" cy="2540105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3867894"/>
            <a:ext cx="8136904" cy="864096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3" y="1493385"/>
            <a:ext cx="806926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51775"/>
            <a:ext cx="8070850" cy="27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98" r:id="rId3"/>
    <p:sldLayoutId id="2147483689" r:id="rId4"/>
    <p:sldLayoutId id="2147483682" r:id="rId5"/>
    <p:sldLayoutId id="2147483697" r:id="rId6"/>
    <p:sldLayoutId id="2147483683" r:id="rId7"/>
    <p:sldLayoutId id="2147483684" r:id="rId8"/>
    <p:sldLayoutId id="2147483685" r:id="rId9"/>
    <p:sldLayoutId id="2147483686" r:id="rId10"/>
    <p:sldLayoutId id="2147483699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23873" indent="-34290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692147" indent="-34290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108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825494" indent="-28575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11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1000118" indent="-285750" algn="l" rtl="0" eaLnBrk="1" fontAlgn="base" hangingPunct="1">
        <a:spcBef>
          <a:spcPct val="0"/>
        </a:spcBef>
        <a:spcAft>
          <a:spcPct val="0"/>
        </a:spcAft>
        <a:buClr>
          <a:srgbClr val="14CEF5"/>
        </a:buClr>
        <a:buSzPct val="13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1B73-0C8B-470D-9B3C-9DDA8AF9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16" y="987574"/>
            <a:ext cx="4896544" cy="1296144"/>
          </a:xfrm>
        </p:spPr>
        <p:txBody>
          <a:bodyPr/>
          <a:lstStyle/>
          <a:p>
            <a:r>
              <a:rPr lang="en-GB" sz="5000" dirty="0"/>
              <a:t>Joined Up Landscapes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A70A-5FDD-1C10-D0B3-CB61DE1F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16" y="3147814"/>
            <a:ext cx="5076564" cy="1224136"/>
          </a:xfrm>
        </p:spPr>
        <p:txBody>
          <a:bodyPr/>
          <a:lstStyle/>
          <a:p>
            <a:r>
              <a:rPr lang="en-GB" dirty="0"/>
              <a:t>MACC Hub All team Meeting</a:t>
            </a:r>
          </a:p>
          <a:p>
            <a:r>
              <a:rPr lang="en-GB" sz="1600" dirty="0"/>
              <a:t>20</a:t>
            </a:r>
            <a:r>
              <a:rPr lang="en-GB" sz="1600" baseline="30000" dirty="0"/>
              <a:t>th</a:t>
            </a:r>
            <a:r>
              <a:rPr lang="en-GB" sz="1600" dirty="0"/>
              <a:t> January 2025</a:t>
            </a:r>
          </a:p>
          <a:p>
            <a:endParaRPr lang="en-GB" sz="1600" dirty="0"/>
          </a:p>
          <a:p>
            <a:r>
              <a:rPr lang="en-GB" sz="1600" dirty="0"/>
              <a:t>Dr Christian Reynolds (</a:t>
            </a:r>
            <a:r>
              <a:rPr lang="en-GB" sz="1600" dirty="0" err="1"/>
              <a:t>Christian.Reynolds@city.ac.uk</a:t>
            </a:r>
            <a:r>
              <a:rPr lang="en-GB" sz="1600" dirty="0"/>
              <a:t>) </a:t>
            </a:r>
          </a:p>
          <a:p>
            <a:r>
              <a:rPr lang="en-GB" sz="1600" dirty="0"/>
              <a:t>Dr Christopher Yap (</a:t>
            </a:r>
            <a:r>
              <a:rPr lang="en-GB" sz="1600" dirty="0" err="1"/>
              <a:t>Christopher.yap@city.ac.uk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827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296C4-892A-6FA4-815B-EE77DDEE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A3BB061-37EC-5D1C-14B9-CF7F0937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47951"/>
            <a:ext cx="6912768" cy="3291990"/>
          </a:xfrm>
        </p:spPr>
        <p:txBody>
          <a:bodyPr/>
          <a:lstStyle/>
          <a:p>
            <a:endParaRPr lang="en-GB" sz="16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Food production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Environmental restoration, BNG</a:t>
            </a:r>
          </a:p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Carbon sequestration</a:t>
            </a:r>
          </a:p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Energy regeneration</a:t>
            </a:r>
          </a:p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Flood risk management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Rural livelihoods</a:t>
            </a:r>
          </a:p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Construction materials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Housing and infrastructure</a:t>
            </a:r>
          </a:p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Recreation, access, and wellbeing</a:t>
            </a:r>
            <a:endParaRPr lang="en-GB" sz="1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GB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9AB2AF7-4122-C038-F0F5-C2D6D217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1200"/>
            <a:ext cx="8135322" cy="836414"/>
          </a:xfrm>
        </p:spPr>
        <p:txBody>
          <a:bodyPr/>
          <a:lstStyle/>
          <a:p>
            <a:r>
              <a:rPr lang="en-GB" dirty="0"/>
              <a:t>The land use challenge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FE6DC8-5C72-8840-6711-3C03CA4C388F}"/>
              </a:ext>
            </a:extLst>
          </p:cNvPr>
          <p:cNvSpPr/>
          <p:nvPr/>
        </p:nvSpPr>
        <p:spPr>
          <a:xfrm>
            <a:off x="5004048" y="1124191"/>
            <a:ext cx="3312368" cy="26642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00000"/>
                </a:solidFill>
                <a:latin typeface="Helvetica" pitchFamily="2" charset="0"/>
              </a:rPr>
              <a:t>Nature-Based Solutions… “</a:t>
            </a:r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actions to protect, sustainably manage and restore natural and modified ecosystems in ways that address societal challenges effectively and adaptively, to provide human well-being and biodiversity benefits.” (ICUN,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765348-F6A9-8D40-7552-635FBEEA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0001"/>
            <a:ext cx="7344816" cy="3291990"/>
          </a:xfrm>
        </p:spPr>
        <p:txBody>
          <a:bodyPr/>
          <a:lstStyle/>
          <a:p>
            <a:r>
              <a:rPr lang="en-US" sz="1800" dirty="0"/>
              <a:t>How can we effectively manage, govern, and scale NBS in the medium-long term?</a:t>
            </a:r>
          </a:p>
          <a:p>
            <a:endParaRPr lang="en-US" sz="1800" dirty="0"/>
          </a:p>
          <a:p>
            <a:r>
              <a:rPr lang="en-US" sz="1800" dirty="0"/>
              <a:t>How can we effectively integrate NBS within multifunctional landscapes?</a:t>
            </a:r>
          </a:p>
          <a:p>
            <a:endParaRPr lang="en-US" sz="1800" dirty="0"/>
          </a:p>
          <a:p>
            <a:r>
              <a:rPr lang="en-US" sz="1800" dirty="0"/>
              <a:t>How can we optimize the impacts of NBS under different climate scenarios?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i="1" dirty="0"/>
              <a:t>(How can we create an interdisciplinary evidence base on NBS)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5AF49-D480-011C-6F73-5155119F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can we enhance the medium-long term contribution of NBS?</a:t>
            </a:r>
          </a:p>
        </p:txBody>
      </p:sp>
    </p:spTree>
    <p:extLst>
      <p:ext uri="{BB962C8B-B14F-4D97-AF65-F5344CB8AC3E}">
        <p14:creationId xmlns:p14="http://schemas.microsoft.com/office/powerpoint/2010/main" val="195186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F20DA-9932-4523-416B-C4B7A0078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3121C3-C0FF-EF93-2CBF-6EC0C6FB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Joined up Landscapes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DC334-806B-E0E2-F832-D1EF4A8B38BF}"/>
              </a:ext>
            </a:extLst>
          </p:cNvPr>
          <p:cNvSpPr txBox="1"/>
          <p:nvPr/>
        </p:nvSpPr>
        <p:spPr>
          <a:xfrm>
            <a:off x="539552" y="1112960"/>
            <a:ext cx="3646399" cy="553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dirty="0">
                <a:solidFill>
                  <a:schemeClr val="tx1"/>
                </a:solidFill>
                <a:cs typeface="Arial"/>
              </a:rPr>
              <a:t>WP1: Global Review of Nature-Based Solutions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1B083-88B0-E5AA-CA79-F25C61228A7E}"/>
              </a:ext>
            </a:extLst>
          </p:cNvPr>
          <p:cNvSpPr txBox="1"/>
          <p:nvPr/>
        </p:nvSpPr>
        <p:spPr>
          <a:xfrm>
            <a:off x="114893" y="6520743"/>
            <a:ext cx="8314150" cy="323165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b="1">
                <a:cs typeface="Arial"/>
              </a:rPr>
              <a:t>M1(31Dec2024)...........................M12...............................................M20............M30(Jun2027)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E430B-1D48-DF08-01C0-4F60DC805D76}"/>
              </a:ext>
            </a:extLst>
          </p:cNvPr>
          <p:cNvSpPr txBox="1"/>
          <p:nvPr/>
        </p:nvSpPr>
        <p:spPr>
          <a:xfrm>
            <a:off x="539552" y="3465273"/>
            <a:ext cx="5755935" cy="553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dirty="0">
                <a:cs typeface="Arial"/>
              </a:rPr>
              <a:t>WP4: Data-Led Evaluation and System Dynamics Modelling</a:t>
            </a:r>
          </a:p>
          <a:p>
            <a:endParaRPr lang="en-GB" sz="1500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4DFBB-6772-B8FB-D8CC-F6C308AECC21}"/>
              </a:ext>
            </a:extLst>
          </p:cNvPr>
          <p:cNvSpPr txBox="1"/>
          <p:nvPr/>
        </p:nvSpPr>
        <p:spPr>
          <a:xfrm>
            <a:off x="4185951" y="4243184"/>
            <a:ext cx="4571627" cy="553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cs typeface="Arial"/>
              </a:rPr>
              <a:t>WP5: Capacity Building and Knowledge Exchange</a:t>
            </a:r>
          </a:p>
          <a:p>
            <a:endParaRPr lang="en-US" sz="15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B3685-ABAC-318C-CC3C-BB01CDADFAF0}"/>
              </a:ext>
            </a:extLst>
          </p:cNvPr>
          <p:cNvSpPr txBox="1"/>
          <p:nvPr/>
        </p:nvSpPr>
        <p:spPr>
          <a:xfrm>
            <a:off x="529526" y="2687362"/>
            <a:ext cx="8228052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dirty="0">
                <a:cs typeface="Arial"/>
              </a:rPr>
              <a:t>WP3: Test and Trial Approach</a:t>
            </a:r>
          </a:p>
          <a:p>
            <a:r>
              <a:rPr lang="en-GB" sz="1500" dirty="0">
                <a:cs typeface="Arial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4C8C0-F344-E52E-0D2D-8495195E629A}"/>
              </a:ext>
            </a:extLst>
          </p:cNvPr>
          <p:cNvSpPr txBox="1"/>
          <p:nvPr/>
        </p:nvSpPr>
        <p:spPr>
          <a:xfrm>
            <a:off x="539552" y="1890871"/>
            <a:ext cx="3656425" cy="553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cs typeface="Arial"/>
              </a:rPr>
              <a:t>WP2: Participatory Evaluation and Policy Integration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73544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business&#10;&#10;Description automatically generated with medium confidence">
            <a:extLst>
              <a:ext uri="{FF2B5EF4-FFF2-40B4-BE49-F238E27FC236}">
                <a16:creationId xmlns:a16="http://schemas.microsoft.com/office/drawing/2014/main" id="{E8187371-8975-D6BE-5965-389F8568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95"/>
            <a:ext cx="9144000" cy="5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D3C17-D3C1-FEF3-F96C-2B99900E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C69554-5381-17EF-6D70-7E3DE491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135322" cy="452601"/>
          </a:xfrm>
        </p:spPr>
        <p:txBody>
          <a:bodyPr/>
          <a:lstStyle/>
          <a:p>
            <a:r>
              <a:rPr lang="en-US" sz="2400" dirty="0"/>
              <a:t>Joined up Landscapes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FBBE7-43BF-0C27-F60A-846E1393164E}"/>
              </a:ext>
            </a:extLst>
          </p:cNvPr>
          <p:cNvSpPr txBox="1"/>
          <p:nvPr/>
        </p:nvSpPr>
        <p:spPr>
          <a:xfrm>
            <a:off x="323528" y="1995686"/>
            <a:ext cx="1656184" cy="13388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cs typeface="Arial"/>
              </a:rPr>
              <a:t>WP1: Global Review </a:t>
            </a:r>
          </a:p>
          <a:p>
            <a:r>
              <a:rPr lang="en-US" sz="900" dirty="0">
                <a:solidFill>
                  <a:schemeClr val="tx1"/>
                </a:solidFill>
                <a:cs typeface="Arial"/>
              </a:rPr>
              <a:t>(M1-13)</a:t>
            </a:r>
            <a:endParaRPr lang="en-GB" sz="900" b="1" dirty="0">
              <a:solidFill>
                <a:schemeClr val="tx1"/>
              </a:solidFill>
              <a:cs typeface="Arial"/>
            </a:endParaRPr>
          </a:p>
          <a:p>
            <a:endParaRPr lang="en-GB" sz="900" dirty="0">
              <a:solidFill>
                <a:schemeClr val="tx1"/>
              </a:solidFill>
              <a:cs typeface="Arial"/>
            </a:endParaRPr>
          </a:p>
          <a:p>
            <a:r>
              <a:rPr lang="en-GB" sz="900" dirty="0">
                <a:solidFill>
                  <a:schemeClr val="tx1"/>
                </a:solidFill>
                <a:cs typeface="Arial"/>
              </a:rPr>
              <a:t>Co-Leads: </a:t>
            </a:r>
          </a:p>
          <a:p>
            <a:r>
              <a:rPr lang="en-GB" sz="900" dirty="0">
                <a:solidFill>
                  <a:schemeClr val="tx1"/>
                </a:solidFill>
                <a:cs typeface="Arial"/>
              </a:rPr>
              <a:t>Dr Christian Reynolds </a:t>
            </a:r>
          </a:p>
          <a:p>
            <a:r>
              <a:rPr lang="en-GB" sz="900" dirty="0">
                <a:solidFill>
                  <a:schemeClr val="tx1"/>
                </a:solidFill>
                <a:cs typeface="Arial"/>
              </a:rPr>
              <a:t>Dr Kelly Parsons</a:t>
            </a:r>
          </a:p>
          <a:p>
            <a:endParaRPr lang="en-GB" sz="900" dirty="0">
              <a:solidFill>
                <a:schemeClr val="tx1"/>
              </a:solidFill>
              <a:cs typeface="Arial"/>
            </a:endParaRPr>
          </a:p>
          <a:p>
            <a:r>
              <a:rPr lang="en-GB" sz="900" dirty="0">
                <a:solidFill>
                  <a:schemeClr val="tx1"/>
                </a:solidFill>
                <a:cs typeface="Arial"/>
              </a:rPr>
              <a:t>Dr Andrew Bladon </a:t>
            </a:r>
          </a:p>
          <a:p>
            <a:r>
              <a:rPr lang="en-GB" sz="900" dirty="0">
                <a:solidFill>
                  <a:schemeClr val="tx1"/>
                </a:solidFill>
                <a:cs typeface="Arial"/>
              </a:rPr>
              <a:t>Dr Ferne Edwards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ECFEB-30FF-33CB-C42B-CEC30B0BDDE2}"/>
              </a:ext>
            </a:extLst>
          </p:cNvPr>
          <p:cNvSpPr txBox="1"/>
          <p:nvPr/>
        </p:nvSpPr>
        <p:spPr>
          <a:xfrm>
            <a:off x="5507311" y="1995688"/>
            <a:ext cx="1584176" cy="1477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cs typeface="Arial"/>
              </a:rPr>
              <a:t>WP4: Modelling </a:t>
            </a:r>
          </a:p>
          <a:p>
            <a:r>
              <a:rPr lang="en-GB" sz="900" dirty="0">
                <a:cs typeface="Arial"/>
              </a:rPr>
              <a:t>(M1-20)</a:t>
            </a:r>
          </a:p>
          <a:p>
            <a:r>
              <a:rPr lang="en-GB" sz="900" dirty="0">
                <a:cs typeface="Arial"/>
              </a:rPr>
              <a:t> </a:t>
            </a:r>
            <a:r>
              <a:rPr lang="en-US" sz="900" dirty="0">
                <a:cs typeface="Arial"/>
              </a:rPr>
              <a:t>​</a:t>
            </a:r>
          </a:p>
          <a:p>
            <a:r>
              <a:rPr lang="en-US" sz="900" dirty="0">
                <a:cs typeface="Arial"/>
              </a:rPr>
              <a:t>Lead: Dr Katie Manning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/>
              </a:rPr>
              <a:t>Dr Oliver Perkins</a:t>
            </a:r>
          </a:p>
          <a:p>
            <a:r>
              <a:rPr lang="en-US" sz="900" dirty="0">
                <a:latin typeface="Helvetica" pitchFamily="2" charset="0"/>
                <a:ea typeface="+mn-lt"/>
                <a:cs typeface="+mn-lt"/>
              </a:rPr>
              <a:t>Dr Juan Pablo Cordero </a:t>
            </a:r>
            <a:r>
              <a:rPr lang="en-US" sz="900" dirty="0" err="1">
                <a:latin typeface="Helvetica" pitchFamily="2" charset="0"/>
                <a:ea typeface="+mn-lt"/>
                <a:cs typeface="+mn-lt"/>
              </a:rPr>
              <a:t>Garayar</a:t>
            </a:r>
            <a:endParaRPr lang="en-US" sz="900" dirty="0">
              <a:latin typeface="Helvetica" pitchFamily="2" charset="0"/>
              <a:ea typeface="+mn-lt"/>
              <a:cs typeface="+mn-lt"/>
            </a:endParaRPr>
          </a:p>
          <a:p>
            <a:endParaRPr lang="en-US" sz="900" dirty="0">
              <a:latin typeface="Helvetica" pitchFamily="2" charset="0"/>
              <a:ea typeface="+mn-lt"/>
              <a:cs typeface="+mn-lt"/>
            </a:endParaRPr>
          </a:p>
          <a:p>
            <a:r>
              <a:rPr lang="en-US" sz="900" dirty="0">
                <a:latin typeface="Helvetica" pitchFamily="2" charset="0"/>
                <a:ea typeface="+mn-lt"/>
                <a:cs typeface="+mn-lt"/>
              </a:rPr>
              <a:t>Met Office</a:t>
            </a:r>
            <a:endParaRPr lang="en-US" sz="900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CE87E-2AA0-7632-86F5-4E145433A83E}"/>
              </a:ext>
            </a:extLst>
          </p:cNvPr>
          <p:cNvSpPr txBox="1"/>
          <p:nvPr/>
        </p:nvSpPr>
        <p:spPr>
          <a:xfrm>
            <a:off x="7162704" y="1995688"/>
            <a:ext cx="1656184" cy="17543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cs typeface="Arial"/>
              </a:rPr>
              <a:t>WP5: Capacity Building and Knowledge Exchange </a:t>
            </a:r>
            <a:r>
              <a:rPr lang="en-US" sz="900" dirty="0">
                <a:cs typeface="Arial"/>
              </a:rPr>
              <a:t>(M13-30)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/>
              </a:rPr>
              <a:t>Lead: Dr Christian Reynolds</a:t>
            </a:r>
          </a:p>
          <a:p>
            <a:endParaRPr lang="en-US" sz="9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Helvetica" pitchFamily="2" charset="0"/>
                <a:ea typeface="+mn-lt"/>
                <a:cs typeface="+mn-lt"/>
              </a:rPr>
              <a:t>Dr Rebecca Wells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Helvetica" pitchFamily="2" charset="0"/>
                <a:ea typeface="+mn-lt"/>
                <a:cs typeface="+mn-lt"/>
              </a:rPr>
              <a:t>Prof Sarah Bridle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Helvetica" pitchFamily="2" charset="0"/>
                <a:ea typeface="+mn-lt"/>
                <a:cs typeface="+mn-lt"/>
              </a:rPr>
              <a:t>Dr Juan Pablo Cordero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Helvetica" pitchFamily="2" charset="0"/>
                <a:ea typeface="+mn-lt"/>
                <a:cs typeface="+mn-lt"/>
              </a:rPr>
              <a:t>Dr </a:t>
            </a:r>
            <a:r>
              <a:rPr lang="en-US" sz="900" dirty="0" err="1">
                <a:latin typeface="Helvetica" pitchFamily="2" charset="0"/>
                <a:ea typeface="+mn-lt"/>
                <a:cs typeface="+mn-lt"/>
              </a:rPr>
              <a:t>Garayar</a:t>
            </a:r>
            <a:r>
              <a:rPr lang="en-US" sz="900" dirty="0">
                <a:latin typeface="Helvetica" pitchFamily="2" charset="0"/>
                <a:ea typeface="+mn-lt"/>
                <a:cs typeface="+mn-lt"/>
              </a:rPr>
              <a:t> Ximena Schmidt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Helvetica" pitchFamily="2" charset="0"/>
                <a:ea typeface="+mn-lt"/>
                <a:cs typeface="+mn-lt"/>
              </a:rPr>
              <a:t>Dr Steven Willey </a:t>
            </a:r>
            <a:endParaRPr lang="en-US" sz="900" dirty="0">
              <a:cs typeface="Arial"/>
            </a:endParaRPr>
          </a:p>
          <a:p>
            <a:r>
              <a:rPr lang="en-US" sz="900" dirty="0">
                <a:cs typeface="Arial"/>
              </a:rPr>
              <a:t>Alex Hardie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A6956-91C5-A785-47E6-96E9F2C0B6A6}"/>
              </a:ext>
            </a:extLst>
          </p:cNvPr>
          <p:cNvSpPr txBox="1"/>
          <p:nvPr/>
        </p:nvSpPr>
        <p:spPr>
          <a:xfrm>
            <a:off x="3779910" y="1995688"/>
            <a:ext cx="1656184" cy="2169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cs typeface="Arial"/>
              </a:rPr>
              <a:t>WP3: Test and Trial </a:t>
            </a:r>
          </a:p>
          <a:p>
            <a:r>
              <a:rPr lang="en-GB" sz="900" dirty="0">
                <a:cs typeface="Arial"/>
              </a:rPr>
              <a:t>(M1-30)  </a:t>
            </a: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Lead: Dr Christopher Yap</a:t>
            </a: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Research Fellow</a:t>
            </a:r>
          </a:p>
          <a:p>
            <a:r>
              <a:rPr lang="en-US" sz="900" dirty="0">
                <a:latin typeface="Helvetica" pitchFamily="2" charset="0"/>
                <a:ea typeface="+mn-lt"/>
                <a:cs typeface="+mn-lt"/>
              </a:rPr>
              <a:t>Dr Steven Willey </a:t>
            </a:r>
            <a:endParaRPr lang="en-US" sz="900" dirty="0">
              <a:cs typeface="Arial"/>
            </a:endParaRP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WRAP</a:t>
            </a: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South East Rivers Trust</a:t>
            </a: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North Essex Farm Cluster</a:t>
            </a: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Wye and </a:t>
            </a:r>
            <a:r>
              <a:rPr lang="en-GB" sz="900" dirty="0" err="1">
                <a:cs typeface="Arial"/>
              </a:rPr>
              <a:t>Usk</a:t>
            </a:r>
            <a:r>
              <a:rPr lang="en-GB" sz="900" dirty="0">
                <a:cs typeface="Arial"/>
              </a:rPr>
              <a:t>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0125B-7AB3-2E06-187C-048E40028E70}"/>
              </a:ext>
            </a:extLst>
          </p:cNvPr>
          <p:cNvSpPr txBox="1"/>
          <p:nvPr/>
        </p:nvSpPr>
        <p:spPr>
          <a:xfrm>
            <a:off x="2051719" y="1995687"/>
            <a:ext cx="1656184" cy="13388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cs typeface="Arial"/>
              </a:rPr>
              <a:t>WP2: Qualitative Research and Participatory Evaluation </a:t>
            </a:r>
          </a:p>
          <a:p>
            <a:r>
              <a:rPr lang="en-US" sz="900" dirty="0">
                <a:cs typeface="Arial"/>
              </a:rPr>
              <a:t>(M1-13)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/>
              </a:rPr>
              <a:t>Lead: Prof Christina Vogel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/>
              </a:rPr>
              <a:t>Research Fellow</a:t>
            </a:r>
          </a:p>
          <a:p>
            <a:r>
              <a:rPr lang="en-US" sz="900" dirty="0">
                <a:cs typeface="Arial"/>
              </a:rPr>
              <a:t>Research Assistant</a:t>
            </a:r>
            <a:endParaRPr lang="en-GB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31998-352E-186D-45EA-5A21779FE871}"/>
              </a:ext>
            </a:extLst>
          </p:cNvPr>
          <p:cNvSpPr txBox="1"/>
          <p:nvPr/>
        </p:nvSpPr>
        <p:spPr>
          <a:xfrm>
            <a:off x="3366262" y="835520"/>
            <a:ext cx="2411475" cy="92333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cs typeface="Arial"/>
              </a:rPr>
              <a:t>WP6: Project Management</a:t>
            </a:r>
          </a:p>
          <a:p>
            <a:r>
              <a:rPr lang="en-GB" sz="900" dirty="0">
                <a:cs typeface="Arial"/>
              </a:rPr>
              <a:t>Co-Leads: </a:t>
            </a:r>
          </a:p>
          <a:p>
            <a:r>
              <a:rPr lang="en-GB" sz="900" dirty="0">
                <a:cs typeface="Arial"/>
              </a:rPr>
              <a:t>Dr Christian Reynolds </a:t>
            </a:r>
          </a:p>
          <a:p>
            <a:r>
              <a:rPr lang="en-GB" sz="900" dirty="0">
                <a:cs typeface="Arial"/>
              </a:rPr>
              <a:t>Dr Christopher Yap</a:t>
            </a:r>
          </a:p>
          <a:p>
            <a:endParaRPr lang="en-GB" sz="900" dirty="0">
              <a:cs typeface="Arial"/>
            </a:endParaRPr>
          </a:p>
          <a:p>
            <a:r>
              <a:rPr lang="en-GB" sz="900" dirty="0">
                <a:cs typeface="Arial"/>
              </a:rPr>
              <a:t>Project manager: Dr Elaine Hudson </a:t>
            </a:r>
          </a:p>
        </p:txBody>
      </p:sp>
    </p:spTree>
    <p:extLst>
      <p:ext uri="{BB962C8B-B14F-4D97-AF65-F5344CB8AC3E}">
        <p14:creationId xmlns:p14="http://schemas.microsoft.com/office/powerpoint/2010/main" val="191274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827F15D-F3E2-0909-CB7F-FEE8A28C6A81}"/>
              </a:ext>
            </a:extLst>
          </p:cNvPr>
          <p:cNvSpPr txBox="1">
            <a:spLocks/>
          </p:cNvSpPr>
          <p:nvPr/>
        </p:nvSpPr>
        <p:spPr bwMode="auto">
          <a:xfrm>
            <a:off x="11165" y="-668610"/>
            <a:ext cx="8069263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US" kern="0" dirty="0"/>
              <a:t>End of presentation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814CE1-5023-08A9-05CD-B408A82D68A3}"/>
              </a:ext>
            </a:extLst>
          </p:cNvPr>
          <p:cNvSpPr txBox="1">
            <a:spLocks/>
          </p:cNvSpPr>
          <p:nvPr/>
        </p:nvSpPr>
        <p:spPr bwMode="auto">
          <a:xfrm>
            <a:off x="539552" y="555526"/>
            <a:ext cx="3384376" cy="21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School of Health &amp; Psychological Sciences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City, University of London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Northampton Square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London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EC1V 0HB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United Kingdom</a:t>
            </a:r>
          </a:p>
          <a:p>
            <a:pPr rtl="0"/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T: +44 (0)20 7040 5060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E: </a:t>
            </a:r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department@city.ac.uk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www.city.ac.uk</a:t>
            </a:r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/department</a:t>
            </a:r>
            <a:endParaRPr lang="en-US" sz="1200" kern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19636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SHPS 2022">
      <a:dk1>
        <a:srgbClr val="000000"/>
      </a:dk1>
      <a:lt1>
        <a:srgbClr val="FFFFFF"/>
      </a:lt1>
      <a:dk2>
        <a:srgbClr val="14CEF5"/>
      </a:dk2>
      <a:lt2>
        <a:srgbClr val="999999"/>
      </a:lt2>
      <a:accent1>
        <a:srgbClr val="1423EF"/>
      </a:accent1>
      <a:accent2>
        <a:srgbClr val="10CF53"/>
      </a:accent2>
      <a:accent3>
        <a:srgbClr val="E60E67"/>
      </a:accent3>
      <a:accent4>
        <a:srgbClr val="D61726"/>
      </a:accent4>
      <a:accent5>
        <a:srgbClr val="FF4E00"/>
      </a:accent5>
      <a:accent6>
        <a:srgbClr val="9B25C4"/>
      </a:accent6>
      <a:hlink>
        <a:srgbClr val="1423EF"/>
      </a:hlink>
      <a:folHlink>
        <a:srgbClr val="9B25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B6BBBC5590834791BE9D54E0766170" ma:contentTypeVersion="11" ma:contentTypeDescription="Create a new document." ma:contentTypeScope="" ma:versionID="0eac708ca9a2ec6a180554e71e9a211b">
  <xsd:schema xmlns:xsd="http://www.w3.org/2001/XMLSchema" xmlns:xs="http://www.w3.org/2001/XMLSchema" xmlns:p="http://schemas.microsoft.com/office/2006/metadata/properties" xmlns:ns2="ab073dd5-da15-4705-8105-b53253a1c7b7" xmlns:ns3="e3dfe20b-3724-405e-beae-7708c0ae3ce9" targetNamespace="http://schemas.microsoft.com/office/2006/metadata/properties" ma:root="true" ma:fieldsID="8c8a7a89cc8227564f0519212a9fa5cd" ns2:_="" ns3:_="">
    <xsd:import namespace="ab073dd5-da15-4705-8105-b53253a1c7b7"/>
    <xsd:import namespace="e3dfe20b-3724-405e-beae-7708c0ae3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73dd5-da15-4705-8105-b53253a1c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fe20b-3724-405e-beae-7708c0ae3c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b27d4d-36e0-461f-9a12-a1f1477b5b60}" ma:internalName="TaxCatchAll" ma:showField="CatchAllData" ma:web="e3dfe20b-3724-405e-beae-7708c0ae3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dfe20b-3724-405e-beae-7708c0ae3ce9" xsi:nil="true"/>
    <lcf76f155ced4ddcb4097134ff3c332f xmlns="ab073dd5-da15-4705-8105-b53253a1c7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CB0F43-5D81-4C58-AC54-2DA3CD407449}"/>
</file>

<file path=customXml/itemProps2.xml><?xml version="1.0" encoding="utf-8"?>
<ds:datastoreItem xmlns:ds="http://schemas.openxmlformats.org/officeDocument/2006/customXml" ds:itemID="{9379EF82-2AA0-4C75-AA23-2407816D27ED}"/>
</file>

<file path=customXml/itemProps3.xml><?xml version="1.0" encoding="utf-8"?>
<ds:datastoreItem xmlns:ds="http://schemas.openxmlformats.org/officeDocument/2006/customXml" ds:itemID="{8FA1A0E8-13C6-436F-B168-924D51760A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10130</TotalTime>
  <Words>416</Words>
  <Application>Microsoft Macintosh PowerPoint</Application>
  <PresentationFormat>On-screen Show (16:9)</PresentationFormat>
  <Paragraphs>106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</vt:lpstr>
      <vt:lpstr>Lucida Grande</vt:lpstr>
      <vt:lpstr>Wingdings</vt:lpstr>
      <vt:lpstr>Grey master final Unlocked</vt:lpstr>
      <vt:lpstr>Joined Up Landscapes</vt:lpstr>
      <vt:lpstr>The land use challenge</vt:lpstr>
      <vt:lpstr>How can we enhance the medium-long term contribution of NBS?</vt:lpstr>
      <vt:lpstr>Joined up Landscapes</vt:lpstr>
      <vt:lpstr>PowerPoint Presentation</vt:lpstr>
      <vt:lpstr>Joined up Landscapes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Yap, Christopher</cp:lastModifiedBy>
  <cp:revision>106</cp:revision>
  <cp:lastPrinted>2016-07-11T15:10:59Z</cp:lastPrinted>
  <dcterms:created xsi:type="dcterms:W3CDTF">2013-10-15T13:03:53Z</dcterms:created>
  <dcterms:modified xsi:type="dcterms:W3CDTF">2025-01-17T10:43:11Z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2022-09-21T12:04:15Z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7789a6fb-dc2f-4da9-aa76-e6308146d48d</vt:lpwstr>
  </property>
  <property fmtid="{D5CDD505-2E9C-101B-9397-08002B2CF9AE}" pid="8" name="MSIP_Label_06c24981-b6df-48f8-949b-0896357b9b03_ContentBits">
    <vt:lpwstr>0</vt:lpwstr>
  </property>
  <property fmtid="{D5CDD505-2E9C-101B-9397-08002B2CF9AE}" pid="9" name="ContentTypeId">
    <vt:lpwstr>0x01010056B6BBBC5590834791BE9D54E0766170</vt:lpwstr>
  </property>
</Properties>
</file>